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62" r:id="rId4"/>
    <p:sldId id="263" r:id="rId5"/>
    <p:sldId id="264" r:id="rId6"/>
    <p:sldId id="265" r:id="rId7"/>
    <p:sldId id="266" r:id="rId8"/>
    <p:sldId id="260" r:id="rId9"/>
    <p:sldId id="267" r:id="rId10"/>
    <p:sldId id="258" r:id="rId11"/>
    <p:sldId id="268" r:id="rId12"/>
    <p:sldId id="259" r:id="rId13"/>
    <p:sldId id="261" r:id="rId14"/>
    <p:sldId id="272" r:id="rId15"/>
    <p:sldId id="270" r:id="rId16"/>
    <p:sldId id="278" r:id="rId17"/>
    <p:sldId id="269" r:id="rId18"/>
    <p:sldId id="271" r:id="rId19"/>
    <p:sldId id="277"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sorterViewPr>
    <p:cViewPr>
      <p:scale>
        <a:sx n="66" d="100"/>
        <a:sy n="66" d="100"/>
      </p:scale>
      <p:origin x="0" y="8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0DB18-F0F3-40AD-AC4B-8E45CCACD6D1}" type="datetimeFigureOut">
              <a:rPr lang="en-US" smtClean="0"/>
              <a:pPr/>
              <a:t>9/21/2012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EF6BA-8F37-4365-81B4-BEE8A65BFC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EF6BA-8F37-4365-81B4-BEE8A65BFCF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50E3C86-415C-4263-94CE-F076C8DFE68A}" type="datetimeFigureOut">
              <a:rPr lang="en-US" smtClean="0"/>
              <a:pPr/>
              <a:t>9/21/2012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C128700-6C8E-4D1D-89EA-B741352F8C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E3C86-415C-4263-94CE-F076C8DFE68A}"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E3C86-415C-4263-94CE-F076C8DFE68A}"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50E3C86-415C-4263-94CE-F076C8DFE68A}" type="datetimeFigureOut">
              <a:rPr lang="en-US" smtClean="0"/>
              <a:pPr/>
              <a:t>9/21/2012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50E3C86-415C-4263-94CE-F076C8DFE68A}" type="datetimeFigureOut">
              <a:rPr lang="en-US" smtClean="0"/>
              <a:pPr/>
              <a:t>9/21/2012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C128700-6C8E-4D1D-89EA-B741352F8C37}"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50E3C86-415C-4263-94CE-F076C8DFE68A}" type="datetimeFigureOut">
              <a:rPr lang="en-US" smtClean="0"/>
              <a:pPr/>
              <a:t>9/21/2012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C128700-6C8E-4D1D-89EA-B741352F8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50E3C86-415C-4263-94CE-F076C8DFE68A}" type="datetimeFigureOut">
              <a:rPr lang="en-US" smtClean="0"/>
              <a:pPr/>
              <a:t>9/21/2012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C128700-6C8E-4D1D-89EA-B741352F8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0E3C86-415C-4263-94CE-F076C8DFE68A}" type="datetimeFigureOut">
              <a:rPr lang="en-US" smtClean="0"/>
              <a:pPr/>
              <a:t>9/21/2012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50E3C86-415C-4263-94CE-F076C8DFE68A}" type="datetimeFigureOut">
              <a:rPr lang="en-US" smtClean="0"/>
              <a:pPr/>
              <a:t>9/21/2012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C128700-6C8E-4D1D-89EA-B741352F8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50E3C86-415C-4263-94CE-F076C8DFE68A}" type="datetimeFigureOut">
              <a:rPr lang="en-US" smtClean="0"/>
              <a:pPr/>
              <a:t>9/21/2012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C128700-6C8E-4D1D-89EA-B741352F8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50E3C86-415C-4263-94CE-F076C8DFE68A}" type="datetimeFigureOut">
              <a:rPr lang="en-US" smtClean="0"/>
              <a:pPr/>
              <a:t>9/21/2012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C128700-6C8E-4D1D-89EA-B741352F8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50E3C86-415C-4263-94CE-F076C8DFE68A}" type="datetimeFigureOut">
              <a:rPr lang="en-US" smtClean="0"/>
              <a:pPr/>
              <a:t>9/21/2012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C128700-6C8E-4D1D-89EA-B741352F8C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609851"/>
          </a:xfrm>
        </p:spPr>
        <p:txBody>
          <a:bodyPr>
            <a:normAutofit/>
          </a:bodyPr>
          <a:lstStyle/>
          <a:p>
            <a:r>
              <a:rPr lang="en-US" dirty="0" smtClean="0"/>
              <a:t>Figurative Language </a:t>
            </a:r>
            <a:br>
              <a:rPr lang="en-US" dirty="0" smtClean="0"/>
            </a:br>
            <a:r>
              <a:rPr lang="en-US" dirty="0" smtClean="0"/>
              <a:t>&amp;</a:t>
            </a:r>
            <a:br>
              <a:rPr lang="en-US" dirty="0" smtClean="0"/>
            </a:br>
            <a:r>
              <a:rPr lang="en-US" dirty="0" smtClean="0"/>
              <a:t> Literary Devices</a:t>
            </a:r>
            <a:endParaRPr lang="en-US" dirty="0"/>
          </a:p>
        </p:txBody>
      </p:sp>
    </p:spTree>
    <p:extLst>
      <p:ext uri="{BB962C8B-B14F-4D97-AF65-F5344CB8AC3E}">
        <p14:creationId xmlns="" xmlns:p14="http://schemas.microsoft.com/office/powerpoint/2010/main" val="1243840540"/>
      </p:ext>
    </p:extLst>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Alliteration</a:t>
            </a:r>
            <a:endParaRPr lang="en-US" dirty="0"/>
          </a:p>
        </p:txBody>
      </p:sp>
      <p:sp>
        <p:nvSpPr>
          <p:cNvPr id="7" name="Content Placeholder 6"/>
          <p:cNvSpPr>
            <a:spLocks noGrp="1"/>
          </p:cNvSpPr>
          <p:nvPr>
            <p:ph sz="half" idx="1"/>
          </p:nvPr>
        </p:nvSpPr>
        <p:spPr>
          <a:xfrm>
            <a:off x="457200" y="1722437"/>
            <a:ext cx="4038600" cy="4830763"/>
          </a:xfrm>
        </p:spPr>
        <p:txBody>
          <a:bodyPr>
            <a:normAutofit lnSpcReduction="10000"/>
          </a:bodyPr>
          <a:lstStyle/>
          <a:p>
            <a:r>
              <a:rPr lang="en-US" dirty="0" smtClean="0"/>
              <a:t>The repetition of consonant sound in words that are close together</a:t>
            </a:r>
          </a:p>
          <a:p>
            <a:r>
              <a:rPr lang="en-US" dirty="0" smtClean="0"/>
              <a:t>Examples:</a:t>
            </a:r>
          </a:p>
          <a:p>
            <a:pPr lvl="1"/>
            <a:r>
              <a:rPr lang="en-US" dirty="0" smtClean="0"/>
              <a:t>“A </a:t>
            </a:r>
            <a:r>
              <a:rPr lang="en-US" dirty="0" smtClean="0">
                <a:solidFill>
                  <a:srgbClr val="FF0000"/>
                </a:solidFill>
              </a:rPr>
              <a:t>l</a:t>
            </a:r>
            <a:r>
              <a:rPr lang="en-US" dirty="0" smtClean="0"/>
              <a:t>ittle a</a:t>
            </a:r>
            <a:r>
              <a:rPr lang="en-US" dirty="0" smtClean="0">
                <a:solidFill>
                  <a:srgbClr val="FF0000"/>
                </a:solidFill>
              </a:rPr>
              <a:t>ll</a:t>
            </a:r>
            <a:r>
              <a:rPr lang="en-US" dirty="0" smtClean="0"/>
              <a:t>iteration </a:t>
            </a:r>
            <a:r>
              <a:rPr lang="en-US" dirty="0" smtClean="0">
                <a:solidFill>
                  <a:srgbClr val="FF0000"/>
                </a:solidFill>
              </a:rPr>
              <a:t>l</a:t>
            </a:r>
            <a:r>
              <a:rPr lang="en-US" dirty="0" smtClean="0"/>
              <a:t>ets the </a:t>
            </a:r>
            <a:r>
              <a:rPr lang="en-US" dirty="0" smtClean="0">
                <a:solidFill>
                  <a:srgbClr val="FF0000"/>
                </a:solidFill>
              </a:rPr>
              <a:t>l</a:t>
            </a:r>
            <a:r>
              <a:rPr lang="en-US" dirty="0" smtClean="0"/>
              <a:t>esson </a:t>
            </a:r>
            <a:r>
              <a:rPr lang="en-US" dirty="0" smtClean="0">
                <a:solidFill>
                  <a:srgbClr val="FF0000"/>
                </a:solidFill>
              </a:rPr>
              <a:t>l</a:t>
            </a:r>
            <a:r>
              <a:rPr lang="en-US" dirty="0" smtClean="0"/>
              <a:t>inger </a:t>
            </a:r>
            <a:r>
              <a:rPr lang="en-US" dirty="0" smtClean="0">
                <a:solidFill>
                  <a:srgbClr val="FF0000"/>
                </a:solidFill>
              </a:rPr>
              <a:t>l</a:t>
            </a:r>
            <a:r>
              <a:rPr lang="en-US" dirty="0" smtClean="0"/>
              <a:t>onger.”</a:t>
            </a:r>
          </a:p>
          <a:p>
            <a:pPr lvl="1"/>
            <a:r>
              <a:rPr lang="en-US" dirty="0" smtClean="0">
                <a:solidFill>
                  <a:srgbClr val="FF0000"/>
                </a:solidFill>
              </a:rPr>
              <a:t>F</a:t>
            </a:r>
            <a:r>
              <a:rPr lang="en-US" dirty="0" smtClean="0"/>
              <a:t>riendly </a:t>
            </a:r>
            <a:r>
              <a:rPr lang="en-US" dirty="0" smtClean="0">
                <a:solidFill>
                  <a:srgbClr val="FF0000"/>
                </a:solidFill>
              </a:rPr>
              <a:t>F</a:t>
            </a:r>
            <a:r>
              <a:rPr lang="en-US" dirty="0" smtClean="0"/>
              <a:t>rank </a:t>
            </a:r>
            <a:r>
              <a:rPr lang="en-US" dirty="0" smtClean="0">
                <a:solidFill>
                  <a:srgbClr val="FF0000"/>
                </a:solidFill>
              </a:rPr>
              <a:t>f</a:t>
            </a:r>
            <a:r>
              <a:rPr lang="en-US" dirty="0" smtClean="0"/>
              <a:t>lips </a:t>
            </a:r>
            <a:r>
              <a:rPr lang="en-US" dirty="0" smtClean="0">
                <a:solidFill>
                  <a:srgbClr val="FF0000"/>
                </a:solidFill>
              </a:rPr>
              <a:t>f</a:t>
            </a:r>
            <a:r>
              <a:rPr lang="en-US" dirty="0" smtClean="0"/>
              <a:t>ine </a:t>
            </a:r>
            <a:r>
              <a:rPr lang="en-US" dirty="0" smtClean="0">
                <a:solidFill>
                  <a:srgbClr val="FF0000"/>
                </a:solidFill>
              </a:rPr>
              <a:t>f</a:t>
            </a:r>
            <a:r>
              <a:rPr lang="en-US" dirty="0" smtClean="0"/>
              <a:t>lapjacks.</a:t>
            </a:r>
          </a:p>
          <a:p>
            <a:pPr lvl="1"/>
            <a:r>
              <a:rPr lang="en-US" dirty="0" smtClean="0"/>
              <a:t>The </a:t>
            </a:r>
            <a:r>
              <a:rPr lang="en-US" dirty="0" smtClean="0">
                <a:solidFill>
                  <a:srgbClr val="FF0000"/>
                </a:solidFill>
              </a:rPr>
              <a:t>p</a:t>
            </a:r>
            <a:r>
              <a:rPr lang="en-US" dirty="0" smtClean="0"/>
              <a:t>ara</a:t>
            </a:r>
            <a:r>
              <a:rPr lang="en-US" dirty="0" smtClean="0">
                <a:solidFill>
                  <a:srgbClr val="FF0000"/>
                </a:solidFill>
              </a:rPr>
              <a:t>p</a:t>
            </a:r>
            <a:r>
              <a:rPr lang="en-US" dirty="0" smtClean="0"/>
              <a:t>ets </a:t>
            </a:r>
            <a:r>
              <a:rPr lang="en-US" dirty="0" smtClean="0">
                <a:solidFill>
                  <a:srgbClr val="FF0000"/>
                </a:solidFill>
              </a:rPr>
              <a:t>p</a:t>
            </a:r>
            <a:r>
              <a:rPr lang="en-US" dirty="0" smtClean="0"/>
              <a:t>o</a:t>
            </a:r>
            <a:r>
              <a:rPr lang="en-US" dirty="0" smtClean="0">
                <a:solidFill>
                  <a:srgbClr val="FF0000"/>
                </a:solidFill>
              </a:rPr>
              <a:t>pp</a:t>
            </a:r>
            <a:r>
              <a:rPr lang="en-US" dirty="0" smtClean="0"/>
              <a:t>ies bloomed.</a:t>
            </a:r>
            <a:endParaRPr lang="en-US" dirty="0"/>
          </a:p>
        </p:txBody>
      </p:sp>
      <p:pic>
        <p:nvPicPr>
          <p:cNvPr id="1026" name="Picture 2" descr="http://0.tqn.com/d/webclipart/1/0/q/E/5/Pancake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2799" y="2667000"/>
            <a:ext cx="4204217" cy="2343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1166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Onomatopoeia</a:t>
            </a:r>
            <a:endParaRPr lang="en-US" dirty="0"/>
          </a:p>
        </p:txBody>
      </p:sp>
      <p:sp>
        <p:nvSpPr>
          <p:cNvPr id="3" name="Content Placeholder 2"/>
          <p:cNvSpPr>
            <a:spLocks noGrp="1"/>
          </p:cNvSpPr>
          <p:nvPr>
            <p:ph sz="half" idx="1"/>
          </p:nvPr>
        </p:nvSpPr>
        <p:spPr/>
        <p:txBody>
          <a:bodyPr/>
          <a:lstStyle/>
          <a:p>
            <a:r>
              <a:rPr lang="en-US" dirty="0" smtClean="0"/>
              <a:t>The use of words whose sounds imitate or suggest their meaning. </a:t>
            </a:r>
            <a:endParaRPr lang="en-US" dirty="0"/>
          </a:p>
        </p:txBody>
      </p:sp>
      <p:pic>
        <p:nvPicPr>
          <p:cNvPr id="7170" name="Picture 2" descr="http://americaexplained.files.wordpress.com/2011/10/onomatopoe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3581400"/>
            <a:ext cx="3905250" cy="2933701"/>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http://ts4.mm.bing.net/th?id=i.4781218452997387&amp;pid=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1669757"/>
            <a:ext cx="3262868" cy="42357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95997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heckerboard(across)">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heel(4)">
                                      <p:cBhvr>
                                        <p:cTn id="17" dur="2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sz="half" idx="1"/>
          </p:nvPr>
        </p:nvSpPr>
        <p:spPr/>
        <p:txBody>
          <a:bodyPr>
            <a:normAutofit/>
          </a:bodyPr>
          <a:lstStyle/>
          <a:p>
            <a:r>
              <a:rPr lang="en-US" sz="2400" dirty="0" smtClean="0"/>
              <a:t>Example: “When I stepped out into the bright sunlight from the darkness of the movies house, I had only two things on my mind, Paul Newman and a ride home.” (The Outsiders, Hilton)</a:t>
            </a:r>
            <a:endParaRPr lang="en-US" sz="2400" dirty="0"/>
          </a:p>
        </p:txBody>
      </p:sp>
      <p:sp>
        <p:nvSpPr>
          <p:cNvPr id="4" name="Content Placeholder 3"/>
          <p:cNvSpPr>
            <a:spLocks noGrp="1"/>
          </p:cNvSpPr>
          <p:nvPr>
            <p:ph sz="half" idx="2"/>
          </p:nvPr>
        </p:nvSpPr>
        <p:spPr/>
        <p:txBody>
          <a:bodyPr/>
          <a:lstStyle/>
          <a:p>
            <a:r>
              <a:rPr lang="en-US" dirty="0" smtClean="0"/>
              <a:t>A reference to a statement, a person, place, or an event from literature, the arts, history, religion, mythology, politics, sports, science, or pop culture</a:t>
            </a:r>
            <a:endParaRPr lang="en-US" dirty="0"/>
          </a:p>
        </p:txBody>
      </p:sp>
      <p:pic>
        <p:nvPicPr>
          <p:cNvPr id="2050" name="Picture 2" descr="http://poppinsmary.p.o.pic.centerblog.net/rhgdjj1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4953000"/>
            <a:ext cx="1371600" cy="1714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64954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Literary Devices</a:t>
            </a:r>
            <a:endParaRPr lang="en-US" dirty="0"/>
          </a:p>
        </p:txBody>
      </p:sp>
      <p:pic>
        <p:nvPicPr>
          <p:cNvPr id="2050" name="Picture 2" descr="http://2.bp.blogspot.com/-hFIbVyqfMB4/ThcehBTNkdI/AAAAAAAAB30/ti_Wbhujdg0/s1600/Literary+Terms.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010400" cy="5395347"/>
          </a:xfrm>
          <a:prstGeom prst="rect">
            <a:avLst/>
          </a:prstGeom>
          <a:noFill/>
        </p:spPr>
      </p:pic>
    </p:spTree>
    <p:extLst>
      <p:ext uri="{BB962C8B-B14F-4D97-AF65-F5344CB8AC3E}">
        <p14:creationId xmlns="" xmlns:p14="http://schemas.microsoft.com/office/powerpoint/2010/main" val="268357220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Style</a:t>
            </a:r>
            <a:endParaRPr lang="en-US" dirty="0"/>
          </a:p>
        </p:txBody>
      </p:sp>
      <p:sp>
        <p:nvSpPr>
          <p:cNvPr id="3" name="Content Placeholder 2"/>
          <p:cNvSpPr>
            <a:spLocks noGrp="1"/>
          </p:cNvSpPr>
          <p:nvPr>
            <p:ph sz="half" idx="1"/>
          </p:nvPr>
        </p:nvSpPr>
        <p:spPr/>
        <p:txBody>
          <a:bodyPr/>
          <a:lstStyle/>
          <a:p>
            <a:r>
              <a:rPr lang="en-US" dirty="0" smtClean="0"/>
              <a:t>The way a writer uses language to convey a meaning</a:t>
            </a:r>
          </a:p>
          <a:p>
            <a:endParaRPr lang="en-US" dirty="0"/>
          </a:p>
        </p:txBody>
      </p:sp>
      <p:sp>
        <p:nvSpPr>
          <p:cNvPr id="4" name="Content Placeholder 3"/>
          <p:cNvSpPr>
            <a:spLocks noGrp="1"/>
          </p:cNvSpPr>
          <p:nvPr>
            <p:ph sz="half" idx="2"/>
          </p:nvPr>
        </p:nvSpPr>
        <p:spPr/>
        <p:txBody>
          <a:bodyPr/>
          <a:lstStyle/>
          <a:p>
            <a:r>
              <a:rPr lang="en-US" dirty="0" smtClean="0"/>
              <a:t>Example: diction, sentence structure, tone, literary devices, and the use of figurative language. </a:t>
            </a:r>
            <a:endParaRPr lang="en-US" dirty="0"/>
          </a:p>
        </p:txBody>
      </p:sp>
      <p:pic>
        <p:nvPicPr>
          <p:cNvPr id="29698" name="Picture 2" descr="http://ts3.mm.bing.net/th?id=i.4567290429705126&amp;pid=1.9"/>
          <p:cNvPicPr>
            <a:picLocks noChangeAspect="1" noChangeArrowheads="1"/>
          </p:cNvPicPr>
          <p:nvPr/>
        </p:nvPicPr>
        <p:blipFill>
          <a:blip r:embed="rId2" cstate="print"/>
          <a:srcRect/>
          <a:stretch>
            <a:fillRect/>
          </a:stretch>
        </p:blipFill>
        <p:spPr bwMode="auto">
          <a:xfrm>
            <a:off x="914400" y="3733800"/>
            <a:ext cx="2857500" cy="207645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box(in)">
                                      <p:cBhvr>
                                        <p:cTn id="18" dur="500"/>
                                        <p:tgtEl>
                                          <p:spTgt spid="2969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heel(4)">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 writer’s or speaker’s choice or words. (Word Choice)</a:t>
            </a:r>
          </a:p>
          <a:p>
            <a:r>
              <a:rPr lang="en-US" dirty="0" smtClean="0"/>
              <a:t>Diction contributes to the author’s style and tone. </a:t>
            </a:r>
          </a:p>
          <a:p>
            <a:r>
              <a:rPr lang="en-US" dirty="0" smtClean="0"/>
              <a:t>There is connotation (implied meaning) and denotation (dictionary meaning)</a:t>
            </a:r>
          </a:p>
        </p:txBody>
      </p:sp>
      <p:sp>
        <p:nvSpPr>
          <p:cNvPr id="4" name="Content Placeholder 3"/>
          <p:cNvSpPr>
            <a:spLocks noGrp="1"/>
          </p:cNvSpPr>
          <p:nvPr>
            <p:ph sz="half" idx="2"/>
          </p:nvPr>
        </p:nvSpPr>
        <p:spPr/>
        <p:txBody>
          <a:bodyPr>
            <a:normAutofit lnSpcReduction="10000"/>
          </a:bodyPr>
          <a:lstStyle/>
          <a:p>
            <a:r>
              <a:rPr lang="en-US" dirty="0" smtClean="0"/>
              <a:t>Example: “She was invaded by one of those twenty-four hour flu bugs that sent her to bed with a fever…” (“The Moustache”, Robert Cormier)</a:t>
            </a:r>
            <a:endParaRPr lang="en-US" dirty="0"/>
          </a:p>
        </p:txBody>
      </p:sp>
      <p:pic>
        <p:nvPicPr>
          <p:cNvPr id="27650" name="Picture 2" descr="http://thehandlebarlounge.com/img/uploads/moustache.png"/>
          <p:cNvPicPr>
            <a:picLocks noChangeAspect="1" noChangeArrowheads="1"/>
          </p:cNvPicPr>
          <p:nvPr/>
        </p:nvPicPr>
        <p:blipFill>
          <a:blip r:embed="rId3" cstate="print"/>
          <a:srcRect/>
          <a:stretch>
            <a:fillRect/>
          </a:stretch>
        </p:blipFill>
        <p:spPr bwMode="auto">
          <a:xfrm>
            <a:off x="3731173" y="5029200"/>
            <a:ext cx="5412827" cy="1524000"/>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linds(horizont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27650"/>
                                        </p:tgtEl>
                                        <p:attrNameLst>
                                          <p:attrName>style.visibility</p:attrName>
                                        </p:attrNameLst>
                                      </p:cBhvr>
                                      <p:to>
                                        <p:strVal val="visible"/>
                                      </p:to>
                                    </p:set>
                                    <p:animEffect transition="in" filter="wheel(4)">
                                      <p:cBhvr>
                                        <p:cTn id="35"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Content Placeholder 2"/>
          <p:cNvSpPr>
            <a:spLocks noGrp="1"/>
          </p:cNvSpPr>
          <p:nvPr>
            <p:ph sz="half" idx="1"/>
          </p:nvPr>
        </p:nvSpPr>
        <p:spPr>
          <a:xfrm>
            <a:off x="0" y="1295400"/>
            <a:ext cx="4495800" cy="4525963"/>
          </a:xfrm>
        </p:spPr>
        <p:txBody>
          <a:bodyPr/>
          <a:lstStyle/>
          <a:p>
            <a:r>
              <a:rPr lang="en-US" dirty="0" smtClean="0"/>
              <a:t>Example:</a:t>
            </a:r>
          </a:p>
          <a:p>
            <a:pPr lvl="1"/>
            <a:r>
              <a:rPr lang="en-US" dirty="0" smtClean="0"/>
              <a:t>“Life and death appeared to me ideal bounds, which I should first break through, and pour a torrent of light into our dark world.” – </a:t>
            </a:r>
            <a:r>
              <a:rPr lang="en-US" i="1" dirty="0" smtClean="0"/>
              <a:t>Frankenstein</a:t>
            </a:r>
            <a:endParaRPr lang="en-US" dirty="0" smtClean="0"/>
          </a:p>
          <a:p>
            <a:pPr lvl="2"/>
            <a:r>
              <a:rPr lang="en-US" dirty="0" smtClean="0"/>
              <a:t>This creates an ominous or gloomy tone. </a:t>
            </a:r>
            <a:endParaRPr lang="en-US" dirty="0"/>
          </a:p>
        </p:txBody>
      </p:sp>
      <p:sp>
        <p:nvSpPr>
          <p:cNvPr id="4" name="Content Placeholder 3"/>
          <p:cNvSpPr>
            <a:spLocks noGrp="1"/>
          </p:cNvSpPr>
          <p:nvPr>
            <p:ph sz="half" idx="2"/>
          </p:nvPr>
        </p:nvSpPr>
        <p:spPr>
          <a:xfrm>
            <a:off x="4419600" y="1295400"/>
            <a:ext cx="4267200" cy="4525963"/>
          </a:xfrm>
        </p:spPr>
        <p:txBody>
          <a:bodyPr/>
          <a:lstStyle/>
          <a:p>
            <a:r>
              <a:rPr lang="en-US" dirty="0" smtClean="0"/>
              <a:t>The attitude a writer takes toward his or her subject, characters, and audience.</a:t>
            </a:r>
          </a:p>
          <a:p>
            <a:r>
              <a:rPr lang="en-US" dirty="0" smtClean="0"/>
              <a:t>Think tone of voice. It may be humorous, passionate, sincere, or ominous. </a:t>
            </a:r>
          </a:p>
        </p:txBody>
      </p:sp>
      <p:pic>
        <p:nvPicPr>
          <p:cNvPr id="35842" name="Picture 2" descr="http://michaelmay.us/11blog/10/1005-09strangefrank.jpg"/>
          <p:cNvPicPr>
            <a:picLocks noChangeAspect="1" noChangeArrowheads="1"/>
          </p:cNvPicPr>
          <p:nvPr/>
        </p:nvPicPr>
        <p:blipFill>
          <a:blip r:embed="rId2" cstate="print"/>
          <a:srcRect/>
          <a:stretch>
            <a:fillRect/>
          </a:stretch>
        </p:blipFill>
        <p:spPr bwMode="auto">
          <a:xfrm>
            <a:off x="3657600" y="4953000"/>
            <a:ext cx="2286000" cy="17854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 calcmode="lin" valueType="num">
                                      <p:cBhvr>
                                        <p:cTn id="12" dur="500" fill="hold"/>
                                        <p:tgtEl>
                                          <p:spTgt spid="35842"/>
                                        </p:tgtEl>
                                        <p:attrNameLst>
                                          <p:attrName>ppt_w</p:attrName>
                                        </p:attrNameLst>
                                      </p:cBhvr>
                                      <p:tavLst>
                                        <p:tav tm="0">
                                          <p:val>
                                            <p:fltVal val="0"/>
                                          </p:val>
                                        </p:tav>
                                        <p:tav tm="100000">
                                          <p:val>
                                            <p:strVal val="#ppt_w"/>
                                          </p:val>
                                        </p:tav>
                                      </p:tavLst>
                                    </p:anim>
                                    <p:anim calcmode="lin" valueType="num">
                                      <p:cBhvr>
                                        <p:cTn id="13"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heckerboard(across)">
                                      <p:cBhvr>
                                        <p:cTn id="21" dur="500"/>
                                        <p:tgtEl>
                                          <p:spTgt spid="3">
                                            <p:txEl>
                                              <p:pRg st="1" end="1"/>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9"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4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Dialect</a:t>
            </a:r>
            <a:endParaRPr lang="en-US" dirty="0"/>
          </a:p>
        </p:txBody>
      </p:sp>
      <p:sp>
        <p:nvSpPr>
          <p:cNvPr id="10" name="Content Placeholder 9"/>
          <p:cNvSpPr>
            <a:spLocks noGrp="1"/>
          </p:cNvSpPr>
          <p:nvPr>
            <p:ph sz="half" idx="1"/>
          </p:nvPr>
        </p:nvSpPr>
        <p:spPr/>
        <p:txBody>
          <a:bodyPr>
            <a:normAutofit fontScale="92500" lnSpcReduction="10000"/>
          </a:bodyPr>
          <a:lstStyle/>
          <a:p>
            <a:r>
              <a:rPr lang="en-US" dirty="0" smtClean="0"/>
              <a:t>A way of speaking that is characteristic of a certain geographical area or a certain group. </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Example: </a:t>
            </a:r>
          </a:p>
          <a:p>
            <a:pPr lvl="1">
              <a:buNone/>
            </a:pPr>
            <a:r>
              <a:rPr lang="en-US" dirty="0" smtClean="0"/>
              <a:t>Jim: “</a:t>
            </a:r>
            <a:r>
              <a:rPr lang="en-US" dirty="0" err="1" smtClean="0"/>
              <a:t>We’s</a:t>
            </a:r>
            <a:r>
              <a:rPr lang="en-US" dirty="0" smtClean="0"/>
              <a:t> safe, Huck, </a:t>
            </a:r>
            <a:r>
              <a:rPr lang="en-US" dirty="0" err="1" smtClean="0"/>
              <a:t>we’s</a:t>
            </a:r>
            <a:r>
              <a:rPr lang="en-US" dirty="0" smtClean="0"/>
              <a:t> safe! Jump up and crack </a:t>
            </a:r>
            <a:r>
              <a:rPr lang="en-US" dirty="0" err="1" smtClean="0"/>
              <a:t>yo</a:t>
            </a:r>
            <a:r>
              <a:rPr lang="en-US" dirty="0" smtClean="0"/>
              <a:t>’ heels. </a:t>
            </a:r>
            <a:r>
              <a:rPr lang="en-US" dirty="0" err="1" smtClean="0"/>
              <a:t>Dat’s</a:t>
            </a:r>
            <a:r>
              <a:rPr lang="en-US" dirty="0" smtClean="0"/>
              <a:t> de good ole Cairo at </a:t>
            </a:r>
            <a:r>
              <a:rPr lang="en-US" dirty="0" err="1" smtClean="0"/>
              <a:t>las’</a:t>
            </a:r>
            <a:r>
              <a:rPr lang="en-US" dirty="0" smtClean="0"/>
              <a:t> I </a:t>
            </a:r>
            <a:r>
              <a:rPr lang="en-US" dirty="0" err="1" smtClean="0"/>
              <a:t>jis</a:t>
            </a:r>
            <a:r>
              <a:rPr lang="en-US" dirty="0" smtClean="0"/>
              <a:t> knows it.”</a:t>
            </a:r>
          </a:p>
          <a:p>
            <a:pPr lvl="1">
              <a:buNone/>
            </a:pPr>
            <a:r>
              <a:rPr lang="en-US" dirty="0" smtClean="0"/>
              <a:t>Huck: “I’ll take the canoe and go see, Jim. It mightn’t be,  you know.”</a:t>
            </a:r>
          </a:p>
          <a:p>
            <a:pPr lvl="1">
              <a:buNone/>
            </a:pPr>
            <a:r>
              <a:rPr lang="en-US" dirty="0" smtClean="0"/>
              <a:t>- </a:t>
            </a:r>
            <a:r>
              <a:rPr lang="en-US" u="sng" dirty="0" smtClean="0"/>
              <a:t>Huck Finn</a:t>
            </a:r>
            <a:r>
              <a:rPr lang="en-US" dirty="0" smtClean="0"/>
              <a:t> by Mark Twain</a:t>
            </a:r>
            <a:endParaRPr lang="en-US" dirty="0"/>
          </a:p>
        </p:txBody>
      </p:sp>
      <p:pic>
        <p:nvPicPr>
          <p:cNvPr id="1026" name="Picture 2" descr="http://www.carillonregina.com/wp-content/uploads/2011/02/huckleberryfinn.jpg"/>
          <p:cNvPicPr>
            <a:picLocks noChangeAspect="1" noChangeArrowheads="1"/>
          </p:cNvPicPr>
          <p:nvPr/>
        </p:nvPicPr>
        <p:blipFill>
          <a:blip r:embed="rId2" cstate="print"/>
          <a:srcRect/>
          <a:stretch>
            <a:fillRect/>
          </a:stretch>
        </p:blipFill>
        <p:spPr bwMode="auto">
          <a:xfrm>
            <a:off x="304800" y="3505200"/>
            <a:ext cx="4572000" cy="301505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blinds(horizontal)">
                                      <p:cBhvr>
                                        <p:cTn id="23" dur="500"/>
                                        <p:tgtEl>
                                          <p:spTgt spid="11">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blinds(horizontal)">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Language that appeals to the senses: sight, sound, smell, touch and taste. </a:t>
            </a:r>
          </a:p>
          <a:p>
            <a:r>
              <a:rPr lang="en-US" dirty="0" smtClean="0"/>
              <a:t>Allows the reader to create a “mental picture” </a:t>
            </a:r>
          </a:p>
          <a:p>
            <a:r>
              <a:rPr lang="en-US" dirty="0" smtClean="0"/>
              <a:t>Descriptive details are needed to create imagery</a:t>
            </a:r>
          </a:p>
          <a:p>
            <a:r>
              <a:rPr lang="en-US" dirty="0" smtClean="0"/>
              <a:t>Figurative language is used to create this.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Examples:</a:t>
            </a:r>
          </a:p>
          <a:p>
            <a:pPr lvl="1"/>
            <a:r>
              <a:rPr lang="en-US" dirty="0" smtClean="0"/>
              <a:t> “He could hear his world crashing down when he heard the news about her.”</a:t>
            </a:r>
          </a:p>
          <a:p>
            <a:pPr lvl="1"/>
            <a:r>
              <a:rPr lang="en-US" dirty="0" smtClean="0"/>
              <a:t>“The taste of that first defeat was bitter indeed.”</a:t>
            </a:r>
            <a:endParaRPr lang="en-US" dirty="0"/>
          </a:p>
        </p:txBody>
      </p:sp>
      <p:pic>
        <p:nvPicPr>
          <p:cNvPr id="28674" name="Picture 2" descr="http://www.thedailyblarg.com/wp-content/uploads/2011/05/nose-picture.jpg"/>
          <p:cNvPicPr>
            <a:picLocks noChangeAspect="1" noChangeArrowheads="1"/>
          </p:cNvPicPr>
          <p:nvPr/>
        </p:nvPicPr>
        <p:blipFill>
          <a:blip r:embed="rId2" cstate="print">
            <a:clrChange>
              <a:clrFrom>
                <a:srgbClr val="F9F9F9"/>
              </a:clrFrom>
              <a:clrTo>
                <a:srgbClr val="F9F9F9">
                  <a:alpha val="0"/>
                </a:srgbClr>
              </a:clrTo>
            </a:clrChange>
          </a:blip>
          <a:srcRect/>
          <a:stretch>
            <a:fillRect/>
          </a:stretch>
        </p:blipFill>
        <p:spPr bwMode="auto">
          <a:xfrm>
            <a:off x="4495800" y="4800600"/>
            <a:ext cx="1511440" cy="1524000"/>
          </a:xfrm>
          <a:prstGeom prst="rect">
            <a:avLst/>
          </a:prstGeom>
          <a:noFill/>
        </p:spPr>
      </p:pic>
      <p:pic>
        <p:nvPicPr>
          <p:cNvPr id="28676" name="Picture 4" descr="http://4.bp.blogspot.com/_58PzNMV8c3w/TSVCNf8j4NI/AAAAAAAABpQ/F5LXnOvyPSs/s1600/xeolhades_mouth.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91618">
            <a:off x="7010400" y="228600"/>
            <a:ext cx="1600200" cy="1600200"/>
          </a:xfrm>
          <a:prstGeom prst="rect">
            <a:avLst/>
          </a:prstGeom>
          <a:noFill/>
        </p:spPr>
      </p:pic>
      <p:pic>
        <p:nvPicPr>
          <p:cNvPr id="28678" name="Picture 6" descr="http://static.freepik.com/free-photo/narrowhouse-cartoon-eye-remix-coxartprod_17-61322091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729765">
            <a:off x="3828829" y="399830"/>
            <a:ext cx="1009650" cy="1009650"/>
          </a:xfrm>
          <a:prstGeom prst="rect">
            <a:avLst/>
          </a:prstGeom>
          <a:noFill/>
        </p:spPr>
      </p:pic>
      <p:pic>
        <p:nvPicPr>
          <p:cNvPr id="28680" name="Picture 8" descr="http://rlv.zcache.com/human_ear_doctor_audio_audiologist_ear_candy_postcard-p239782301741554517baanr_400.jpg"/>
          <p:cNvPicPr>
            <a:picLocks noChangeAspect="1" noChangeArrowheads="1"/>
          </p:cNvPicPr>
          <p:nvPr/>
        </p:nvPicPr>
        <p:blipFill>
          <a:blip r:embed="rId5" cstate="print">
            <a:clrChange>
              <a:clrFrom>
                <a:srgbClr val="FBFBFB"/>
              </a:clrFrom>
              <a:clrTo>
                <a:srgbClr val="FBFBFB">
                  <a:alpha val="0"/>
                </a:srgbClr>
              </a:clrTo>
            </a:clrChange>
          </a:blip>
          <a:srcRect l="18000" t="6000" r="18000" b="6000"/>
          <a:stretch>
            <a:fillRect/>
          </a:stretch>
        </p:blipFill>
        <p:spPr bwMode="auto">
          <a:xfrm rot="542280">
            <a:off x="7347591" y="4799085"/>
            <a:ext cx="1066800" cy="1466850"/>
          </a:xfrm>
          <a:prstGeom prst="rect">
            <a:avLst/>
          </a:prstGeom>
          <a:noFill/>
        </p:spPr>
      </p:pic>
      <p:pic>
        <p:nvPicPr>
          <p:cNvPr id="28682" name="Picture 10" descr="http://www.clker.com/cliparts/v/T/I/s/q/k/hand-palm-hi.png"/>
          <p:cNvPicPr>
            <a:picLocks noChangeAspect="1" noChangeArrowheads="1"/>
          </p:cNvPicPr>
          <p:nvPr/>
        </p:nvPicPr>
        <p:blipFill>
          <a:blip r:embed="rId6" cstate="print"/>
          <a:srcRect/>
          <a:stretch>
            <a:fillRect/>
          </a:stretch>
        </p:blipFill>
        <p:spPr bwMode="auto">
          <a:xfrm rot="1400215">
            <a:off x="-11028" y="5426712"/>
            <a:ext cx="953588" cy="12954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amond(in)">
                                      <p:cBhvr>
                                        <p:cTn id="32" dur="2000"/>
                                        <p:tgtEl>
                                          <p:spTgt spid="4">
                                            <p:txEl>
                                              <p:pRg st="0" end="0"/>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diamond(in)">
                                      <p:cBhvr>
                                        <p:cTn id="35" dur="2000"/>
                                        <p:tgtEl>
                                          <p:spTgt spid="4">
                                            <p:txEl>
                                              <p:pRg st="1" end="1"/>
                                            </p:tx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diamond(in)">
                                      <p:cBhvr>
                                        <p:cTn id="38" dur="2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8678"/>
                                        </p:tgtEl>
                                        <p:attrNameLst>
                                          <p:attrName>style.visibility</p:attrName>
                                        </p:attrNameLst>
                                      </p:cBhvr>
                                      <p:to>
                                        <p:strVal val="visible"/>
                                      </p:to>
                                    </p:set>
                                    <p:anim calcmode="lin" valueType="num">
                                      <p:cBhvr>
                                        <p:cTn id="43" dur="500" fill="hold"/>
                                        <p:tgtEl>
                                          <p:spTgt spid="28678"/>
                                        </p:tgtEl>
                                        <p:attrNameLst>
                                          <p:attrName>ppt_w</p:attrName>
                                        </p:attrNameLst>
                                      </p:cBhvr>
                                      <p:tavLst>
                                        <p:tav tm="0">
                                          <p:val>
                                            <p:fltVal val="0"/>
                                          </p:val>
                                        </p:tav>
                                        <p:tav tm="100000">
                                          <p:val>
                                            <p:strVal val="#ppt_w"/>
                                          </p:val>
                                        </p:tav>
                                      </p:tavLst>
                                    </p:anim>
                                    <p:anim calcmode="lin" valueType="num">
                                      <p:cBhvr>
                                        <p:cTn id="44" dur="500" fill="hold"/>
                                        <p:tgtEl>
                                          <p:spTgt spid="28678"/>
                                        </p:tgtEl>
                                        <p:attrNameLst>
                                          <p:attrName>ppt_h</p:attrName>
                                        </p:attrNameLst>
                                      </p:cBhvr>
                                      <p:tavLst>
                                        <p:tav tm="0">
                                          <p:val>
                                            <p:fltVal val="0"/>
                                          </p:val>
                                        </p:tav>
                                        <p:tav tm="100000">
                                          <p:val>
                                            <p:strVal val="#ppt_h"/>
                                          </p:val>
                                        </p:tav>
                                      </p:tavLst>
                                    </p:anim>
                                    <p:anim calcmode="lin" valueType="num">
                                      <p:cBhvr>
                                        <p:cTn id="45" dur="500" fill="hold"/>
                                        <p:tgtEl>
                                          <p:spTgt spid="28678"/>
                                        </p:tgtEl>
                                        <p:attrNameLst>
                                          <p:attrName>style.rotation</p:attrName>
                                        </p:attrNameLst>
                                      </p:cBhvr>
                                      <p:tavLst>
                                        <p:tav tm="0">
                                          <p:val>
                                            <p:fltVal val="360"/>
                                          </p:val>
                                        </p:tav>
                                        <p:tav tm="100000">
                                          <p:val>
                                            <p:fltVal val="0"/>
                                          </p:val>
                                        </p:tav>
                                      </p:tavLst>
                                    </p:anim>
                                    <p:animEffect transition="in" filter="fade">
                                      <p:cBhvr>
                                        <p:cTn id="46" dur="500"/>
                                        <p:tgtEl>
                                          <p:spTgt spid="28678"/>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28676"/>
                                        </p:tgtEl>
                                        <p:attrNameLst>
                                          <p:attrName>style.visibility</p:attrName>
                                        </p:attrNameLst>
                                      </p:cBhvr>
                                      <p:to>
                                        <p:strVal val="visible"/>
                                      </p:to>
                                    </p:set>
                                    <p:anim calcmode="lin" valueType="num">
                                      <p:cBhvr>
                                        <p:cTn id="49" dur="500" fill="hold"/>
                                        <p:tgtEl>
                                          <p:spTgt spid="28676"/>
                                        </p:tgtEl>
                                        <p:attrNameLst>
                                          <p:attrName>ppt_w</p:attrName>
                                        </p:attrNameLst>
                                      </p:cBhvr>
                                      <p:tavLst>
                                        <p:tav tm="0">
                                          <p:val>
                                            <p:fltVal val="0"/>
                                          </p:val>
                                        </p:tav>
                                        <p:tav tm="100000">
                                          <p:val>
                                            <p:strVal val="#ppt_w"/>
                                          </p:val>
                                        </p:tav>
                                      </p:tavLst>
                                    </p:anim>
                                    <p:anim calcmode="lin" valueType="num">
                                      <p:cBhvr>
                                        <p:cTn id="50" dur="500" fill="hold"/>
                                        <p:tgtEl>
                                          <p:spTgt spid="28676"/>
                                        </p:tgtEl>
                                        <p:attrNameLst>
                                          <p:attrName>ppt_h</p:attrName>
                                        </p:attrNameLst>
                                      </p:cBhvr>
                                      <p:tavLst>
                                        <p:tav tm="0">
                                          <p:val>
                                            <p:fltVal val="0"/>
                                          </p:val>
                                        </p:tav>
                                        <p:tav tm="100000">
                                          <p:val>
                                            <p:strVal val="#ppt_h"/>
                                          </p:val>
                                        </p:tav>
                                      </p:tavLst>
                                    </p:anim>
                                    <p:anim calcmode="lin" valueType="num">
                                      <p:cBhvr>
                                        <p:cTn id="51" dur="500" fill="hold"/>
                                        <p:tgtEl>
                                          <p:spTgt spid="28676"/>
                                        </p:tgtEl>
                                        <p:attrNameLst>
                                          <p:attrName>style.rotation</p:attrName>
                                        </p:attrNameLst>
                                      </p:cBhvr>
                                      <p:tavLst>
                                        <p:tav tm="0">
                                          <p:val>
                                            <p:fltVal val="360"/>
                                          </p:val>
                                        </p:tav>
                                        <p:tav tm="100000">
                                          <p:val>
                                            <p:fltVal val="0"/>
                                          </p:val>
                                        </p:tav>
                                      </p:tavLst>
                                    </p:anim>
                                    <p:animEffect transition="in" filter="fade">
                                      <p:cBhvr>
                                        <p:cTn id="52" dur="500"/>
                                        <p:tgtEl>
                                          <p:spTgt spid="2867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8680"/>
                                        </p:tgtEl>
                                        <p:attrNameLst>
                                          <p:attrName>style.visibility</p:attrName>
                                        </p:attrNameLst>
                                      </p:cBhvr>
                                      <p:to>
                                        <p:strVal val="visible"/>
                                      </p:to>
                                    </p:set>
                                    <p:anim calcmode="lin" valueType="num">
                                      <p:cBhvr>
                                        <p:cTn id="55" dur="500" fill="hold"/>
                                        <p:tgtEl>
                                          <p:spTgt spid="28680"/>
                                        </p:tgtEl>
                                        <p:attrNameLst>
                                          <p:attrName>ppt_w</p:attrName>
                                        </p:attrNameLst>
                                      </p:cBhvr>
                                      <p:tavLst>
                                        <p:tav tm="0">
                                          <p:val>
                                            <p:fltVal val="0"/>
                                          </p:val>
                                        </p:tav>
                                        <p:tav tm="100000">
                                          <p:val>
                                            <p:strVal val="#ppt_w"/>
                                          </p:val>
                                        </p:tav>
                                      </p:tavLst>
                                    </p:anim>
                                    <p:anim calcmode="lin" valueType="num">
                                      <p:cBhvr>
                                        <p:cTn id="56" dur="500" fill="hold"/>
                                        <p:tgtEl>
                                          <p:spTgt spid="28680"/>
                                        </p:tgtEl>
                                        <p:attrNameLst>
                                          <p:attrName>ppt_h</p:attrName>
                                        </p:attrNameLst>
                                      </p:cBhvr>
                                      <p:tavLst>
                                        <p:tav tm="0">
                                          <p:val>
                                            <p:fltVal val="0"/>
                                          </p:val>
                                        </p:tav>
                                        <p:tav tm="100000">
                                          <p:val>
                                            <p:strVal val="#ppt_h"/>
                                          </p:val>
                                        </p:tav>
                                      </p:tavLst>
                                    </p:anim>
                                    <p:anim calcmode="lin" valueType="num">
                                      <p:cBhvr>
                                        <p:cTn id="57" dur="500" fill="hold"/>
                                        <p:tgtEl>
                                          <p:spTgt spid="28680"/>
                                        </p:tgtEl>
                                        <p:attrNameLst>
                                          <p:attrName>style.rotation</p:attrName>
                                        </p:attrNameLst>
                                      </p:cBhvr>
                                      <p:tavLst>
                                        <p:tav tm="0">
                                          <p:val>
                                            <p:fltVal val="360"/>
                                          </p:val>
                                        </p:tav>
                                        <p:tav tm="100000">
                                          <p:val>
                                            <p:fltVal val="0"/>
                                          </p:val>
                                        </p:tav>
                                      </p:tavLst>
                                    </p:anim>
                                    <p:animEffect transition="in" filter="fade">
                                      <p:cBhvr>
                                        <p:cTn id="58" dur="500"/>
                                        <p:tgtEl>
                                          <p:spTgt spid="28680"/>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8674"/>
                                        </p:tgtEl>
                                        <p:attrNameLst>
                                          <p:attrName>style.visibility</p:attrName>
                                        </p:attrNameLst>
                                      </p:cBhvr>
                                      <p:to>
                                        <p:strVal val="visible"/>
                                      </p:to>
                                    </p:set>
                                    <p:anim calcmode="lin" valueType="num">
                                      <p:cBhvr>
                                        <p:cTn id="61" dur="500" fill="hold"/>
                                        <p:tgtEl>
                                          <p:spTgt spid="28674"/>
                                        </p:tgtEl>
                                        <p:attrNameLst>
                                          <p:attrName>ppt_w</p:attrName>
                                        </p:attrNameLst>
                                      </p:cBhvr>
                                      <p:tavLst>
                                        <p:tav tm="0">
                                          <p:val>
                                            <p:fltVal val="0"/>
                                          </p:val>
                                        </p:tav>
                                        <p:tav tm="100000">
                                          <p:val>
                                            <p:strVal val="#ppt_w"/>
                                          </p:val>
                                        </p:tav>
                                      </p:tavLst>
                                    </p:anim>
                                    <p:anim calcmode="lin" valueType="num">
                                      <p:cBhvr>
                                        <p:cTn id="62" dur="500" fill="hold"/>
                                        <p:tgtEl>
                                          <p:spTgt spid="28674"/>
                                        </p:tgtEl>
                                        <p:attrNameLst>
                                          <p:attrName>ppt_h</p:attrName>
                                        </p:attrNameLst>
                                      </p:cBhvr>
                                      <p:tavLst>
                                        <p:tav tm="0">
                                          <p:val>
                                            <p:fltVal val="0"/>
                                          </p:val>
                                        </p:tav>
                                        <p:tav tm="100000">
                                          <p:val>
                                            <p:strVal val="#ppt_h"/>
                                          </p:val>
                                        </p:tav>
                                      </p:tavLst>
                                    </p:anim>
                                    <p:anim calcmode="lin" valueType="num">
                                      <p:cBhvr>
                                        <p:cTn id="63" dur="500" fill="hold"/>
                                        <p:tgtEl>
                                          <p:spTgt spid="28674"/>
                                        </p:tgtEl>
                                        <p:attrNameLst>
                                          <p:attrName>style.rotation</p:attrName>
                                        </p:attrNameLst>
                                      </p:cBhvr>
                                      <p:tavLst>
                                        <p:tav tm="0">
                                          <p:val>
                                            <p:fltVal val="360"/>
                                          </p:val>
                                        </p:tav>
                                        <p:tav tm="100000">
                                          <p:val>
                                            <p:fltVal val="0"/>
                                          </p:val>
                                        </p:tav>
                                      </p:tavLst>
                                    </p:anim>
                                    <p:animEffect transition="in" filter="fade">
                                      <p:cBhvr>
                                        <p:cTn id="64" dur="500"/>
                                        <p:tgtEl>
                                          <p:spTgt spid="28674"/>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28682"/>
                                        </p:tgtEl>
                                        <p:attrNameLst>
                                          <p:attrName>style.visibility</p:attrName>
                                        </p:attrNameLst>
                                      </p:cBhvr>
                                      <p:to>
                                        <p:strVal val="visible"/>
                                      </p:to>
                                    </p:set>
                                    <p:anim calcmode="lin" valueType="num">
                                      <p:cBhvr>
                                        <p:cTn id="67" dur="500" fill="hold"/>
                                        <p:tgtEl>
                                          <p:spTgt spid="28682"/>
                                        </p:tgtEl>
                                        <p:attrNameLst>
                                          <p:attrName>ppt_w</p:attrName>
                                        </p:attrNameLst>
                                      </p:cBhvr>
                                      <p:tavLst>
                                        <p:tav tm="0">
                                          <p:val>
                                            <p:fltVal val="0"/>
                                          </p:val>
                                        </p:tav>
                                        <p:tav tm="100000">
                                          <p:val>
                                            <p:strVal val="#ppt_w"/>
                                          </p:val>
                                        </p:tav>
                                      </p:tavLst>
                                    </p:anim>
                                    <p:anim calcmode="lin" valueType="num">
                                      <p:cBhvr>
                                        <p:cTn id="68" dur="500" fill="hold"/>
                                        <p:tgtEl>
                                          <p:spTgt spid="28682"/>
                                        </p:tgtEl>
                                        <p:attrNameLst>
                                          <p:attrName>ppt_h</p:attrName>
                                        </p:attrNameLst>
                                      </p:cBhvr>
                                      <p:tavLst>
                                        <p:tav tm="0">
                                          <p:val>
                                            <p:fltVal val="0"/>
                                          </p:val>
                                        </p:tav>
                                        <p:tav tm="100000">
                                          <p:val>
                                            <p:strVal val="#ppt_h"/>
                                          </p:val>
                                        </p:tav>
                                      </p:tavLst>
                                    </p:anim>
                                    <p:anim calcmode="lin" valueType="num">
                                      <p:cBhvr>
                                        <p:cTn id="69" dur="500" fill="hold"/>
                                        <p:tgtEl>
                                          <p:spTgt spid="28682"/>
                                        </p:tgtEl>
                                        <p:attrNameLst>
                                          <p:attrName>style.rotation</p:attrName>
                                        </p:attrNameLst>
                                      </p:cBhvr>
                                      <p:tavLst>
                                        <p:tav tm="0">
                                          <p:val>
                                            <p:fltVal val="360"/>
                                          </p:val>
                                        </p:tav>
                                        <p:tav tm="100000">
                                          <p:val>
                                            <p:fltVal val="0"/>
                                          </p:val>
                                        </p:tav>
                                      </p:tavLst>
                                    </p:anim>
                                    <p:animEffect transition="in" filter="fade">
                                      <p:cBhvr>
                                        <p:cTn id="70"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a:t>
            </a:r>
            <a:endParaRPr lang="en-US" dirty="0"/>
          </a:p>
        </p:txBody>
      </p:sp>
      <p:sp>
        <p:nvSpPr>
          <p:cNvPr id="3" name="Content Placeholder 2"/>
          <p:cNvSpPr>
            <a:spLocks noGrp="1"/>
          </p:cNvSpPr>
          <p:nvPr>
            <p:ph sz="half" idx="1"/>
          </p:nvPr>
        </p:nvSpPr>
        <p:spPr/>
        <p:txBody>
          <a:bodyPr/>
          <a:lstStyle/>
          <a:p>
            <a:r>
              <a:rPr lang="en-US" dirty="0" smtClean="0"/>
              <a:t>A person, place, thing or an event that has meaning in itself and stands for something beyond itself as well. </a:t>
            </a:r>
            <a:endParaRPr lang="en-US" dirty="0"/>
          </a:p>
        </p:txBody>
      </p:sp>
      <p:sp>
        <p:nvSpPr>
          <p:cNvPr id="4" name="Content Placeholder 3"/>
          <p:cNvSpPr>
            <a:spLocks noGrp="1"/>
          </p:cNvSpPr>
          <p:nvPr>
            <p:ph sz="half" idx="2"/>
          </p:nvPr>
        </p:nvSpPr>
        <p:spPr/>
        <p:txBody>
          <a:bodyPr/>
          <a:lstStyle/>
          <a:p>
            <a:r>
              <a:rPr lang="en-US" dirty="0" smtClean="0"/>
              <a:t>Examples:</a:t>
            </a:r>
          </a:p>
          <a:p>
            <a:pPr lvl="1"/>
            <a:r>
              <a:rPr lang="en-US" dirty="0" smtClean="0"/>
              <a:t>The bald eagle is a symbol of freedom for Americans.</a:t>
            </a:r>
          </a:p>
          <a:p>
            <a:pPr lvl="1"/>
            <a:r>
              <a:rPr lang="en-US" dirty="0" smtClean="0"/>
              <a:t>In </a:t>
            </a:r>
            <a:r>
              <a:rPr lang="en-US" i="1" dirty="0" smtClean="0"/>
              <a:t>The Outsiders</a:t>
            </a:r>
            <a:r>
              <a:rPr lang="en-US" dirty="0" smtClean="0"/>
              <a:t>, madras and mustangs symbolized the </a:t>
            </a:r>
            <a:r>
              <a:rPr lang="en-US" dirty="0" err="1" smtClean="0"/>
              <a:t>Socs</a:t>
            </a:r>
            <a:r>
              <a:rPr lang="en-US" dirty="0" smtClean="0"/>
              <a:t>. </a:t>
            </a:r>
            <a:endParaRPr lang="en-US" dirty="0"/>
          </a:p>
        </p:txBody>
      </p:sp>
      <p:pic>
        <p:nvPicPr>
          <p:cNvPr id="31746" name="Picture 2" descr="http://ts4.mm.bing.net/th?id=i.4712541925737343&amp;pid=1.9"/>
          <p:cNvPicPr>
            <a:picLocks noChangeAspect="1" noChangeArrowheads="1"/>
          </p:cNvPicPr>
          <p:nvPr/>
        </p:nvPicPr>
        <p:blipFill>
          <a:blip r:embed="rId2" cstate="print"/>
          <a:srcRect/>
          <a:stretch>
            <a:fillRect/>
          </a:stretch>
        </p:blipFill>
        <p:spPr bwMode="auto">
          <a:xfrm>
            <a:off x="1295400" y="4267200"/>
            <a:ext cx="2857500" cy="2143125"/>
          </a:xfrm>
          <a:prstGeom prst="rect">
            <a:avLst/>
          </a:prstGeom>
          <a:noFill/>
        </p:spPr>
      </p:pic>
      <p:pic>
        <p:nvPicPr>
          <p:cNvPr id="31748" name="Picture 4" descr="http://ts1.mm.bing.net/th?id=i.4998517977776588&amp;pid=1.9"/>
          <p:cNvPicPr>
            <a:picLocks noChangeAspect="1" noChangeArrowheads="1"/>
          </p:cNvPicPr>
          <p:nvPr/>
        </p:nvPicPr>
        <p:blipFill>
          <a:blip r:embed="rId3" cstate="print"/>
          <a:srcRect/>
          <a:stretch>
            <a:fillRect/>
          </a:stretch>
        </p:blipFill>
        <p:spPr bwMode="auto">
          <a:xfrm>
            <a:off x="6324600" y="5105400"/>
            <a:ext cx="2590800" cy="1614933"/>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31746"/>
                                        </p:tgtEl>
                                        <p:attrNameLst>
                                          <p:attrName>style.visibility</p:attrName>
                                        </p:attrNameLst>
                                      </p:cBhvr>
                                      <p:to>
                                        <p:strVal val="visible"/>
                                      </p:to>
                                    </p:set>
                                    <p:anim calcmode="lin" valueType="num">
                                      <p:cBhvr>
                                        <p:cTn id="18" dur="500" fill="hold"/>
                                        <p:tgtEl>
                                          <p:spTgt spid="31746"/>
                                        </p:tgtEl>
                                        <p:attrNameLst>
                                          <p:attrName>ppt_w</p:attrName>
                                        </p:attrNameLst>
                                      </p:cBhvr>
                                      <p:tavLst>
                                        <p:tav tm="0">
                                          <p:val>
                                            <p:fltVal val="0"/>
                                          </p:val>
                                        </p:tav>
                                        <p:tav tm="100000">
                                          <p:val>
                                            <p:strVal val="#ppt_w"/>
                                          </p:val>
                                        </p:tav>
                                      </p:tavLst>
                                    </p:anim>
                                    <p:anim calcmode="lin" valueType="num">
                                      <p:cBhvr>
                                        <p:cTn id="19" dur="500" fill="hold"/>
                                        <p:tgtEl>
                                          <p:spTgt spid="31746"/>
                                        </p:tgtEl>
                                        <p:attrNameLst>
                                          <p:attrName>ppt_h</p:attrName>
                                        </p:attrNameLst>
                                      </p:cBhvr>
                                      <p:tavLst>
                                        <p:tav tm="0">
                                          <p:val>
                                            <p:fltVal val="0"/>
                                          </p:val>
                                        </p:tav>
                                        <p:tav tm="100000">
                                          <p:val>
                                            <p:strVal val="#ppt_h"/>
                                          </p:val>
                                        </p:tav>
                                      </p:tavLst>
                                    </p:anim>
                                    <p:anim calcmode="lin" valueType="num">
                                      <p:cBhvr>
                                        <p:cTn id="20" dur="500" fill="hold"/>
                                        <p:tgtEl>
                                          <p:spTgt spid="31746"/>
                                        </p:tgtEl>
                                        <p:attrNameLst>
                                          <p:attrName>style.rotation</p:attrName>
                                        </p:attrNameLst>
                                      </p:cBhvr>
                                      <p:tavLst>
                                        <p:tav tm="0">
                                          <p:val>
                                            <p:fltVal val="360"/>
                                          </p:val>
                                        </p:tav>
                                        <p:tav tm="100000">
                                          <p:val>
                                            <p:fltVal val="0"/>
                                          </p:val>
                                        </p:tav>
                                      </p:tavLst>
                                    </p:anim>
                                    <p:animEffect transition="in" filter="fade">
                                      <p:cBhvr>
                                        <p:cTn id="21" dur="500"/>
                                        <p:tgtEl>
                                          <p:spTgt spid="31746"/>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4">
                                            <p:txEl>
                                              <p:pRg st="1" end="1"/>
                                            </p:txEl>
                                          </p:spTgt>
                                        </p:tgtEl>
                                        <p:attrNameLst>
                                          <p:attrName>ppt_y</p:attrName>
                                        </p:attrNameLst>
                                      </p:cBhvr>
                                      <p:tavLst>
                                        <p:tav tm="0">
                                          <p:val>
                                            <p:strVal val="#ppt_y"/>
                                          </p:val>
                                        </p:tav>
                                        <p:tav tm="100000">
                                          <p:val>
                                            <p:strVal val="#ppt_y"/>
                                          </p:val>
                                        </p:tav>
                                      </p:tavLst>
                                    </p:anim>
                                  </p:childTnLst>
                                </p:cTn>
                              </p:par>
                              <p:par>
                                <p:cTn id="36" presetID="39" presetClass="entr" presetSubtype="0" accel="10000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748"/>
                                        </p:tgtEl>
                                        <p:attrNameLst>
                                          <p:attrName>style.visibility</p:attrName>
                                        </p:attrNameLst>
                                      </p:cBhvr>
                                      <p:to>
                                        <p:strVal val="visible"/>
                                      </p:to>
                                    </p:set>
                                    <p:anim calcmode="lin" valueType="num">
                                      <p:cBhvr additive="base">
                                        <p:cTn id="46" dur="500" fill="hold"/>
                                        <p:tgtEl>
                                          <p:spTgt spid="31748"/>
                                        </p:tgtEl>
                                        <p:attrNameLst>
                                          <p:attrName>ppt_x</p:attrName>
                                        </p:attrNameLst>
                                      </p:cBhvr>
                                      <p:tavLst>
                                        <p:tav tm="0">
                                          <p:val>
                                            <p:strVal val="#ppt_x"/>
                                          </p:val>
                                        </p:tav>
                                        <p:tav tm="100000">
                                          <p:val>
                                            <p:strVal val="#ppt_x"/>
                                          </p:val>
                                        </p:tav>
                                      </p:tavLst>
                                    </p:anim>
                                    <p:anim calcmode="lin" valueType="num">
                                      <p:cBhvr additive="base">
                                        <p:cTn id="47"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Figurative Language</a:t>
            </a:r>
            <a:endParaRPr lang="en-US" dirty="0"/>
          </a:p>
        </p:txBody>
      </p:sp>
      <p:pic>
        <p:nvPicPr>
          <p:cNvPr id="13314" name="Picture 2" descr="http://profesorbaker.files.wordpress.com/2011/04/figurative-langu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1752600"/>
            <a:ext cx="6248400" cy="4651141"/>
          </a:xfrm>
          <a:prstGeom prst="rect">
            <a:avLst/>
          </a:prstGeom>
          <a:noFill/>
        </p:spPr>
      </p:pic>
    </p:spTree>
    <p:extLst>
      <p:ext uri="{BB962C8B-B14F-4D97-AF65-F5344CB8AC3E}">
        <p14:creationId xmlns="" xmlns:p14="http://schemas.microsoft.com/office/powerpoint/2010/main" val="185021619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 contrast between what is expected and what actually happens.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Example:</a:t>
            </a:r>
          </a:p>
          <a:p>
            <a:pPr lvl="1"/>
            <a:r>
              <a:rPr lang="en-US" dirty="0" smtClean="0"/>
              <a:t>Melinda Alice had a big math test coming up and she was granted three wishes. She made wishes that revolved around her materialistic wants. When she arrives at school, she remembers she didn’t study for her math test. She then states “I wish I were dead.”</a:t>
            </a:r>
            <a:endParaRPr lang="en-US" dirty="0"/>
          </a:p>
        </p:txBody>
      </p:sp>
      <p:pic>
        <p:nvPicPr>
          <p:cNvPr id="30722" name="Picture 2" descr="http://farm3.staticflickr.com/2577/4166166862_788f97166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3352800"/>
            <a:ext cx="4314825" cy="2219326"/>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0722"/>
                                        </p:tgtEl>
                                        <p:attrNameLst>
                                          <p:attrName>style.visibility</p:attrName>
                                        </p:attrNameLst>
                                      </p:cBhvr>
                                      <p:to>
                                        <p:strVal val="visible"/>
                                      </p:to>
                                    </p:set>
                                    <p:anim calcmode="lin" valueType="num">
                                      <p:cBhvr>
                                        <p:cTn id="20" dur="500" fill="hold"/>
                                        <p:tgtEl>
                                          <p:spTgt spid="3072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072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072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ox(in)">
                                      <p:cBhvr>
                                        <p:cTn id="28" dur="500"/>
                                        <p:tgtEl>
                                          <p:spTgt spid="4">
                                            <p:txEl>
                                              <p:pRg st="0" end="0"/>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ox(in)">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Irony</a:t>
            </a:r>
            <a:endParaRPr lang="en-US" dirty="0"/>
          </a:p>
        </p:txBody>
      </p:sp>
      <p:sp>
        <p:nvSpPr>
          <p:cNvPr id="3" name="Content Placeholder 2"/>
          <p:cNvSpPr>
            <a:spLocks noGrp="1"/>
          </p:cNvSpPr>
          <p:nvPr>
            <p:ph sz="half" idx="1"/>
          </p:nvPr>
        </p:nvSpPr>
        <p:spPr/>
        <p:txBody>
          <a:bodyPr/>
          <a:lstStyle/>
          <a:p>
            <a:r>
              <a:rPr lang="en-US" dirty="0" smtClean="0"/>
              <a:t>Involves a contrast between what is said or written and what is really meant.</a:t>
            </a:r>
            <a:endParaRPr lang="en-US" dirty="0"/>
          </a:p>
        </p:txBody>
      </p:sp>
      <p:sp>
        <p:nvSpPr>
          <p:cNvPr id="4" name="Content Placeholder 3"/>
          <p:cNvSpPr>
            <a:spLocks noGrp="1"/>
          </p:cNvSpPr>
          <p:nvPr>
            <p:ph sz="half" idx="2"/>
          </p:nvPr>
        </p:nvSpPr>
        <p:spPr/>
        <p:txBody>
          <a:bodyPr/>
          <a:lstStyle/>
          <a:p>
            <a:r>
              <a:rPr lang="en-US" dirty="0" smtClean="0"/>
              <a:t>Example: Sarcasm</a:t>
            </a:r>
          </a:p>
        </p:txBody>
      </p:sp>
      <p:pic>
        <p:nvPicPr>
          <p:cNvPr id="34818" name="Picture 2" descr="http://4.bp.blogspot.com/-dzE9FkonHfQ/TeDwmUuC0dI/AAAAAAAAkYg/5ppBruWyeD0/s1600/sarcasm.jpg"/>
          <p:cNvPicPr>
            <a:picLocks noChangeAspect="1" noChangeArrowheads="1"/>
          </p:cNvPicPr>
          <p:nvPr/>
        </p:nvPicPr>
        <p:blipFill>
          <a:blip r:embed="rId2" cstate="print"/>
          <a:srcRect/>
          <a:stretch>
            <a:fillRect/>
          </a:stretch>
        </p:blipFill>
        <p:spPr bwMode="auto">
          <a:xfrm>
            <a:off x="3581400" y="3429000"/>
            <a:ext cx="3886200" cy="300792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diamond(in)">
                                      <p:cBhvr>
                                        <p:cTn id="22"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of Situation</a:t>
            </a:r>
            <a:endParaRPr lang="en-US" dirty="0"/>
          </a:p>
        </p:txBody>
      </p:sp>
      <p:sp>
        <p:nvSpPr>
          <p:cNvPr id="4" name="Content Placeholder 3"/>
          <p:cNvSpPr>
            <a:spLocks noGrp="1"/>
          </p:cNvSpPr>
          <p:nvPr>
            <p:ph sz="half" idx="1"/>
          </p:nvPr>
        </p:nvSpPr>
        <p:spPr/>
        <p:txBody>
          <a:bodyPr/>
          <a:lstStyle/>
          <a:p>
            <a:r>
              <a:rPr lang="en-US" dirty="0" smtClean="0"/>
              <a:t>Example:</a:t>
            </a:r>
          </a:p>
          <a:p>
            <a:pPr lvl="1"/>
            <a:r>
              <a:rPr lang="en-US" dirty="0" smtClean="0"/>
              <a:t>The case of Melinda Alice was situational irony.</a:t>
            </a:r>
          </a:p>
          <a:p>
            <a:pPr lvl="1">
              <a:buNone/>
            </a:pPr>
            <a:endParaRPr lang="en-US" dirty="0"/>
          </a:p>
        </p:txBody>
      </p:sp>
      <p:sp>
        <p:nvSpPr>
          <p:cNvPr id="3" name="Content Placeholder 2"/>
          <p:cNvSpPr>
            <a:spLocks noGrp="1"/>
          </p:cNvSpPr>
          <p:nvPr>
            <p:ph sz="half" idx="2"/>
          </p:nvPr>
        </p:nvSpPr>
        <p:spPr/>
        <p:txBody>
          <a:bodyPr/>
          <a:lstStyle/>
          <a:p>
            <a:r>
              <a:rPr lang="en-US" dirty="0" smtClean="0"/>
              <a:t>Occurs when what happens is very different from what we expected would happen.</a:t>
            </a:r>
          </a:p>
          <a:p>
            <a:pPr>
              <a:buNone/>
            </a:pP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a:t>
            </a:r>
            <a:endParaRPr lang="en-US" dirty="0"/>
          </a:p>
        </p:txBody>
      </p:sp>
      <p:sp>
        <p:nvSpPr>
          <p:cNvPr id="3" name="Content Placeholder 2"/>
          <p:cNvSpPr>
            <a:spLocks noGrp="1"/>
          </p:cNvSpPr>
          <p:nvPr>
            <p:ph sz="half" idx="1"/>
          </p:nvPr>
        </p:nvSpPr>
        <p:spPr/>
        <p:txBody>
          <a:bodyPr/>
          <a:lstStyle/>
          <a:p>
            <a:r>
              <a:rPr lang="en-US" dirty="0" smtClean="0"/>
              <a:t>Occurs when the audience or reader is aware of something the character is not. </a:t>
            </a:r>
            <a:endParaRPr lang="en-US" dirty="0"/>
          </a:p>
        </p:txBody>
      </p:sp>
      <p:sp>
        <p:nvSpPr>
          <p:cNvPr id="4" name="Content Placeholder 3"/>
          <p:cNvSpPr>
            <a:spLocks noGrp="1"/>
          </p:cNvSpPr>
          <p:nvPr>
            <p:ph sz="half" idx="2"/>
          </p:nvPr>
        </p:nvSpPr>
        <p:spPr/>
        <p:txBody>
          <a:bodyPr/>
          <a:lstStyle/>
          <a:p>
            <a:r>
              <a:rPr lang="en-US" dirty="0" smtClean="0"/>
              <a:t>In the play </a:t>
            </a:r>
            <a:r>
              <a:rPr lang="en-US" u="sng" dirty="0" smtClean="0"/>
              <a:t>Anne Frank</a:t>
            </a:r>
            <a:r>
              <a:rPr lang="en-US" dirty="0" smtClean="0"/>
              <a:t>, Anne believes that she will be safe, but the audience knows that she will </a:t>
            </a:r>
            <a:r>
              <a:rPr lang="en-US" smtClean="0"/>
              <a:t>be caught. </a:t>
            </a: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Figures of Speech</a:t>
            </a:r>
            <a:endParaRPr lang="en-US" dirty="0"/>
          </a:p>
        </p:txBody>
      </p:sp>
      <p:sp>
        <p:nvSpPr>
          <p:cNvPr id="6" name="Content Placeholder 5"/>
          <p:cNvSpPr>
            <a:spLocks noGrp="1"/>
          </p:cNvSpPr>
          <p:nvPr>
            <p:ph sz="half" idx="1"/>
          </p:nvPr>
        </p:nvSpPr>
        <p:spPr/>
        <p:txBody>
          <a:bodyPr>
            <a:normAutofit fontScale="92500" lnSpcReduction="10000"/>
          </a:bodyPr>
          <a:lstStyle/>
          <a:p>
            <a:r>
              <a:rPr lang="en-US" dirty="0" smtClean="0"/>
              <a:t>A word or phrase that describes one thing in terms of another and is not mean to be understood as literally true. </a:t>
            </a:r>
          </a:p>
          <a:p>
            <a:r>
              <a:rPr lang="en-US" dirty="0" smtClean="0"/>
              <a:t>Examples: metaphor, simile, hyperbole, personification, analogy, idiom, alliteration, onomatopoeia, etc.  </a:t>
            </a:r>
          </a:p>
          <a:p>
            <a:endParaRPr lang="en-US" dirty="0"/>
          </a:p>
        </p:txBody>
      </p:sp>
      <p:pic>
        <p:nvPicPr>
          <p:cNvPr id="3074" name="Picture 2" descr="http://www.karmakatanddogma.com/comics/2011-02-26-2011-2-26-Figure-of-Speec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524000"/>
            <a:ext cx="4000500" cy="4800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94993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ox(i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endParaRPr lang="en-US" dirty="0"/>
          </a:p>
        </p:txBody>
      </p:sp>
      <p:sp>
        <p:nvSpPr>
          <p:cNvPr id="3" name="Content Placeholder 2"/>
          <p:cNvSpPr>
            <a:spLocks noGrp="1"/>
          </p:cNvSpPr>
          <p:nvPr>
            <p:ph sz="half" idx="1"/>
          </p:nvPr>
        </p:nvSpPr>
        <p:spPr/>
        <p:txBody>
          <a:bodyPr/>
          <a:lstStyle/>
          <a:p>
            <a:r>
              <a:rPr lang="en-US" dirty="0" smtClean="0"/>
              <a:t>An imaginative comparison between two unlike things in which one thing is said to be another thing. </a:t>
            </a:r>
            <a:endParaRPr lang="en-US" dirty="0"/>
          </a:p>
        </p:txBody>
      </p:sp>
      <p:sp>
        <p:nvSpPr>
          <p:cNvPr id="4" name="Content Placeholder 3"/>
          <p:cNvSpPr>
            <a:spLocks noGrp="1"/>
          </p:cNvSpPr>
          <p:nvPr>
            <p:ph sz="half" idx="2"/>
          </p:nvPr>
        </p:nvSpPr>
        <p:spPr/>
        <p:txBody>
          <a:bodyPr/>
          <a:lstStyle/>
          <a:p>
            <a:r>
              <a:rPr lang="en-US" dirty="0" smtClean="0"/>
              <a:t>Example: </a:t>
            </a:r>
          </a:p>
          <a:p>
            <a:pPr lvl="1"/>
            <a:r>
              <a:rPr lang="en-US" dirty="0" smtClean="0"/>
              <a:t>My dog is a bear</a:t>
            </a:r>
          </a:p>
          <a:p>
            <a:pPr lvl="1"/>
            <a:r>
              <a:rPr lang="en-US" dirty="0" smtClean="0"/>
              <a:t>“The Sun is a flower that blooms for just one hour.” – </a:t>
            </a:r>
            <a:r>
              <a:rPr lang="en-US" sz="1600" dirty="0" smtClean="0"/>
              <a:t>“All summer in a day” – Ray Bradbury</a:t>
            </a:r>
          </a:p>
          <a:p>
            <a:pPr marL="0" indent="0">
              <a:buNone/>
            </a:pPr>
            <a:endParaRPr lang="en-US" dirty="0"/>
          </a:p>
        </p:txBody>
      </p:sp>
      <p:pic>
        <p:nvPicPr>
          <p:cNvPr id="8194" name="Picture 2" descr="http://ts1.mm.bing.net/th?id=i.4549921588774328&amp;pid=1.9"/>
          <p:cNvPicPr>
            <a:picLocks noChangeAspect="1" noChangeArrowheads="1"/>
          </p:cNvPicPr>
          <p:nvPr/>
        </p:nvPicPr>
        <p:blipFill>
          <a:blip r:embed="rId2" cstate="print">
            <a:clrChange>
              <a:clrFrom>
                <a:srgbClr val="F7FDFB"/>
              </a:clrFrom>
              <a:clrTo>
                <a:srgbClr val="F7FDFB">
                  <a:alpha val="0"/>
                </a:srgbClr>
              </a:clrTo>
            </a:clrChange>
            <a:extLst>
              <a:ext uri="{28A0092B-C50C-407E-A947-70E740481C1C}">
                <a14:useLocalDpi xmlns="" xmlns:a14="http://schemas.microsoft.com/office/drawing/2010/main" val="0"/>
              </a:ext>
            </a:extLst>
          </a:blip>
          <a:srcRect/>
          <a:stretch>
            <a:fillRect/>
          </a:stretch>
        </p:blipFill>
        <p:spPr bwMode="auto">
          <a:xfrm>
            <a:off x="3048000" y="4343400"/>
            <a:ext cx="2590800" cy="23317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362677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amond(in)">
                                      <p:cBhvr>
                                        <p:cTn id="22" dur="2000"/>
                                        <p:tgtEl>
                                          <p:spTgt spid="4">
                                            <p:txEl>
                                              <p:pRg st="0" end="0"/>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amond(in)">
                                      <p:cBhvr>
                                        <p:cTn id="25" dur="2000"/>
                                        <p:tgtEl>
                                          <p:spTgt spid="4">
                                            <p:txEl>
                                              <p:pRg st="1" end="1"/>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diamond(in)">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Simile</a:t>
            </a:r>
            <a:endParaRPr lang="en-US" dirty="0"/>
          </a:p>
        </p:txBody>
      </p:sp>
      <p:sp>
        <p:nvSpPr>
          <p:cNvPr id="4" name="Content Placeholder 3"/>
          <p:cNvSpPr>
            <a:spLocks noGrp="1"/>
          </p:cNvSpPr>
          <p:nvPr>
            <p:ph sz="half" idx="2"/>
          </p:nvPr>
        </p:nvSpPr>
        <p:spPr/>
        <p:txBody>
          <a:bodyPr/>
          <a:lstStyle/>
          <a:p>
            <a:r>
              <a:rPr lang="en-US" dirty="0" smtClean="0"/>
              <a:t>A comparison between two unlike things, using a word such as LIKE, AS, RESEMBLES, or THAN. </a:t>
            </a:r>
          </a:p>
          <a:p>
            <a:r>
              <a:rPr lang="en-US" dirty="0" smtClean="0"/>
              <a:t>Examples: </a:t>
            </a:r>
          </a:p>
          <a:p>
            <a:pPr lvl="1"/>
            <a:r>
              <a:rPr lang="en-US" dirty="0" smtClean="0"/>
              <a:t>The day was as cold as an ice cube. </a:t>
            </a:r>
          </a:p>
          <a:p>
            <a:pPr lvl="1"/>
            <a:r>
              <a:rPr lang="en-US" dirty="0" smtClean="0"/>
              <a:t>The girl is like a rose. </a:t>
            </a:r>
            <a:endParaRPr lang="en-US" dirty="0"/>
          </a:p>
        </p:txBody>
      </p:sp>
      <p:pic>
        <p:nvPicPr>
          <p:cNvPr id="4098" name="Picture 2" descr="http://ts1.mm.bing.net/th?id=i.4894137422119388&amp;pid=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798618"/>
            <a:ext cx="2857500" cy="1781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67246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Hyperbole (exaggeration) </a:t>
            </a:r>
            <a:endParaRPr lang="en-US" dirty="0"/>
          </a:p>
        </p:txBody>
      </p:sp>
      <p:sp>
        <p:nvSpPr>
          <p:cNvPr id="3" name="Content Placeholder 2"/>
          <p:cNvSpPr>
            <a:spLocks noGrp="1"/>
          </p:cNvSpPr>
          <p:nvPr>
            <p:ph sz="half" idx="1"/>
          </p:nvPr>
        </p:nvSpPr>
        <p:spPr/>
        <p:txBody>
          <a:bodyPr/>
          <a:lstStyle/>
          <a:p>
            <a:r>
              <a:rPr lang="en-US" dirty="0" smtClean="0"/>
              <a:t>Overstating something, usually for the purpose of creating a comic effect. </a:t>
            </a:r>
          </a:p>
          <a:p>
            <a:r>
              <a:rPr lang="en-US" dirty="0" smtClean="0"/>
              <a:t>An exaggeration. Used to express items in extremes. </a:t>
            </a:r>
          </a:p>
          <a:p>
            <a:endParaRPr lang="en-US" dirty="0"/>
          </a:p>
        </p:txBody>
      </p:sp>
      <p:sp>
        <p:nvSpPr>
          <p:cNvPr id="4" name="Content Placeholder 3"/>
          <p:cNvSpPr>
            <a:spLocks noGrp="1"/>
          </p:cNvSpPr>
          <p:nvPr>
            <p:ph sz="half" idx="2"/>
          </p:nvPr>
        </p:nvSpPr>
        <p:spPr/>
        <p:txBody>
          <a:bodyPr/>
          <a:lstStyle/>
          <a:p>
            <a:r>
              <a:rPr lang="en-US" dirty="0" smtClean="0"/>
              <a:t>Examples:</a:t>
            </a:r>
          </a:p>
          <a:p>
            <a:pPr lvl="1"/>
            <a:r>
              <a:rPr lang="en-US" dirty="0" smtClean="0"/>
              <a:t>The test took forever!</a:t>
            </a:r>
          </a:p>
          <a:p>
            <a:pPr lvl="1"/>
            <a:r>
              <a:rPr lang="en-US" dirty="0" smtClean="0"/>
              <a:t>He was so slow the statue moved more quickly.</a:t>
            </a:r>
          </a:p>
          <a:p>
            <a:pPr lvl="1"/>
            <a:r>
              <a:rPr lang="en-US" dirty="0" smtClean="0"/>
              <a:t>She looked 150 years old.</a:t>
            </a:r>
          </a:p>
        </p:txBody>
      </p:sp>
      <p:pic>
        <p:nvPicPr>
          <p:cNvPr id="5122" name="Picture 2" descr="http://2.bp.blogspot.com/-PxAlv3ycs4k/Tcv5X665puI/AAAAAAAACKw/DpBZNjdNvLI/s400/Hyperbole%2B0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4648200"/>
            <a:ext cx="2133600" cy="213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724497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heckerboard(across)">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Personification</a:t>
            </a:r>
            <a:endParaRPr lang="en-US" dirty="0"/>
          </a:p>
        </p:txBody>
      </p:sp>
      <p:sp>
        <p:nvSpPr>
          <p:cNvPr id="3" name="Content Placeholder 2"/>
          <p:cNvSpPr>
            <a:spLocks noGrp="1"/>
          </p:cNvSpPr>
          <p:nvPr>
            <p:ph sz="half" idx="1"/>
          </p:nvPr>
        </p:nvSpPr>
        <p:spPr/>
        <p:txBody>
          <a:bodyPr/>
          <a:lstStyle/>
          <a:p>
            <a:r>
              <a:rPr lang="en-US" dirty="0" smtClean="0"/>
              <a:t>An object or animal is spoken of as if it has human feelings, thoughts or attitudes.</a:t>
            </a:r>
          </a:p>
        </p:txBody>
      </p:sp>
      <p:sp>
        <p:nvSpPr>
          <p:cNvPr id="4" name="Content Placeholder 3"/>
          <p:cNvSpPr>
            <a:spLocks noGrp="1"/>
          </p:cNvSpPr>
          <p:nvPr>
            <p:ph sz="half" idx="2"/>
          </p:nvPr>
        </p:nvSpPr>
        <p:spPr/>
        <p:txBody>
          <a:bodyPr/>
          <a:lstStyle/>
          <a:p>
            <a:r>
              <a:rPr lang="en-US" dirty="0" smtClean="0"/>
              <a:t>Examples:</a:t>
            </a:r>
          </a:p>
          <a:p>
            <a:pPr lvl="1"/>
            <a:r>
              <a:rPr lang="en-US" dirty="0" smtClean="0"/>
              <a:t>The ocean sang to me. </a:t>
            </a:r>
          </a:p>
          <a:p>
            <a:pPr lvl="1"/>
            <a:r>
              <a:rPr lang="en-US" dirty="0" smtClean="0"/>
              <a:t>The lightening danced across the night sky. </a:t>
            </a:r>
          </a:p>
        </p:txBody>
      </p:sp>
      <p:pic>
        <p:nvPicPr>
          <p:cNvPr id="9218" name="Picture 2" descr="http://wherethebryantthingsare.typepad.com/.a/6a0120a5beaf4a970b0120a61aa589970c-800w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3581400"/>
            <a:ext cx="2528887" cy="3038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351766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linds(horizontal)">
                                      <p:cBhvr>
                                        <p:cTn id="25" dur="500"/>
                                        <p:tgtEl>
                                          <p:spTgt spid="4">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a:t>
            </a:r>
            <a:endParaRPr lang="en-US" dirty="0"/>
          </a:p>
        </p:txBody>
      </p:sp>
      <p:sp>
        <p:nvSpPr>
          <p:cNvPr id="3" name="Content Placeholder 2"/>
          <p:cNvSpPr>
            <a:spLocks noGrp="1"/>
          </p:cNvSpPr>
          <p:nvPr>
            <p:ph sz="half" idx="1"/>
          </p:nvPr>
        </p:nvSpPr>
        <p:spPr>
          <a:xfrm>
            <a:off x="152400" y="1676400"/>
            <a:ext cx="8991600" cy="4525963"/>
          </a:xfrm>
        </p:spPr>
        <p:txBody>
          <a:bodyPr/>
          <a:lstStyle/>
          <a:p>
            <a:r>
              <a:rPr lang="en-US" sz="2400" dirty="0" smtClean="0"/>
              <a:t>A comparison made between two things to show how they are alike. </a:t>
            </a:r>
          </a:p>
          <a:p>
            <a:r>
              <a:rPr lang="en-US" sz="2400" dirty="0" smtClean="0"/>
              <a:t>Analogies include an explanation to show the similarities between the objects. </a:t>
            </a:r>
          </a:p>
          <a:p>
            <a:endParaRPr lang="en-US" dirty="0"/>
          </a:p>
        </p:txBody>
      </p:sp>
      <p:pic>
        <p:nvPicPr>
          <p:cNvPr id="717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3409950"/>
            <a:ext cx="8077200" cy="3219450"/>
          </a:xfrm>
          <a:prstGeom prst="rect">
            <a:avLst/>
          </a:prstGeom>
          <a:noFill/>
          <a:ln w="9525">
            <a:noFill/>
            <a:miter lim="800000"/>
            <a:headEnd/>
            <a:tailEnd/>
          </a:ln>
        </p:spPr>
      </p:pic>
    </p:spTree>
    <p:extLst>
      <p:ext uri="{BB962C8B-B14F-4D97-AF65-F5344CB8AC3E}">
        <p14:creationId xmlns="" xmlns:p14="http://schemas.microsoft.com/office/powerpoint/2010/main" val="239432946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linds(horizontal)">
                                      <p:cBhvr>
                                        <p:cTn id="2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Idiom</a:t>
            </a:r>
            <a:endParaRPr lang="en-US" dirty="0"/>
          </a:p>
        </p:txBody>
      </p:sp>
      <p:sp>
        <p:nvSpPr>
          <p:cNvPr id="3" name="Content Placeholder 2"/>
          <p:cNvSpPr>
            <a:spLocks noGrp="1"/>
          </p:cNvSpPr>
          <p:nvPr>
            <p:ph sz="half" idx="1"/>
          </p:nvPr>
        </p:nvSpPr>
        <p:spPr/>
        <p:txBody>
          <a:bodyPr/>
          <a:lstStyle/>
          <a:p>
            <a:r>
              <a:rPr lang="en-US" dirty="0" smtClean="0"/>
              <a:t>An expression peculiar to particular language that means something different from the literal meaning of the words. </a:t>
            </a:r>
          </a:p>
          <a:p>
            <a:r>
              <a:rPr lang="en-US" dirty="0" smtClean="0"/>
              <a:t>Phrases we use to describe certain events or situations. </a:t>
            </a:r>
            <a:endParaRPr lang="en-US" dirty="0"/>
          </a:p>
        </p:txBody>
      </p:sp>
      <p:pic>
        <p:nvPicPr>
          <p:cNvPr id="6148" name="Picture 4" descr="http://tx.english-ch.com/teacher/bien/hitthehay.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1" y="1600200"/>
            <a:ext cx="2209799" cy="1473199"/>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http://www.cccoe.net/social/images/eat.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1" y="1600200"/>
            <a:ext cx="1752600" cy="1430088"/>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americaexplained.files.wordpress.com/2011/01/skeleton_in_closet_7421458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1" y="3200400"/>
            <a:ext cx="38100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60199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heckerboard(across)">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heckerboard(across)">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checkerboard(across)">
                                      <p:cBhvr>
                                        <p:cTn id="22" dur="5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775</TotalTime>
  <Words>935</Words>
  <Application>Microsoft Office PowerPoint</Application>
  <PresentationFormat>On-screen Show (4:3)</PresentationFormat>
  <Paragraphs>93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Verve</vt:lpstr>
      <vt:lpstr>Figurative Language  &amp;  Literary Devices</vt:lpstr>
      <vt:lpstr>Figurative Language</vt:lpstr>
      <vt:lpstr>Figures of Speech</vt:lpstr>
      <vt:lpstr>Metaphor</vt:lpstr>
      <vt:lpstr>Simile</vt:lpstr>
      <vt:lpstr>Hyperbole (exaggeration) </vt:lpstr>
      <vt:lpstr>Personification</vt:lpstr>
      <vt:lpstr>Analogy</vt:lpstr>
      <vt:lpstr>Idiom</vt:lpstr>
      <vt:lpstr>Alliteration</vt:lpstr>
      <vt:lpstr>Onomatopoeia</vt:lpstr>
      <vt:lpstr>Allusion</vt:lpstr>
      <vt:lpstr>Literary Devices</vt:lpstr>
      <vt:lpstr>(Author’s) Style</vt:lpstr>
      <vt:lpstr>Diction</vt:lpstr>
      <vt:lpstr>Tone</vt:lpstr>
      <vt:lpstr>Dialect</vt:lpstr>
      <vt:lpstr>Imagery</vt:lpstr>
      <vt:lpstr>Symbol</vt:lpstr>
      <vt:lpstr>Irony</vt:lpstr>
      <vt:lpstr>Verbal Irony</vt:lpstr>
      <vt:lpstr>Irony of Situation</vt:lpstr>
      <vt:lpstr>Dramatic Irony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Figurative Language  &amp;  Literary Devices</dc:title>
  <dc:creator>Elyse</dc:creator>
  <cp:lastModifiedBy>ihtardif</cp:lastModifiedBy>
  <cp:revision>66</cp:revision>
  <dcterms:created xsi:type="dcterms:W3CDTF">2012-09-17T01:23:51Z</dcterms:created>
  <dcterms:modified xsi:type="dcterms:W3CDTF">2012-09-21T13:47:24Z</dcterms:modified>
</cp:coreProperties>
</file>